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8" r:id="rId3"/>
    <p:sldId id="257" r:id="rId4"/>
    <p:sldId id="315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2" r:id="rId19"/>
    <p:sldId id="293" r:id="rId20"/>
    <p:sldId id="294" r:id="rId21"/>
    <p:sldId id="297" r:id="rId22"/>
    <p:sldId id="295" r:id="rId23"/>
    <p:sldId id="307" r:id="rId24"/>
    <p:sldId id="296" r:id="rId25"/>
    <p:sldId id="298" r:id="rId26"/>
    <p:sldId id="299" r:id="rId27"/>
    <p:sldId id="300" r:id="rId28"/>
    <p:sldId id="290" r:id="rId29"/>
    <p:sldId id="323" r:id="rId30"/>
    <p:sldId id="324" r:id="rId31"/>
    <p:sldId id="303" r:id="rId32"/>
    <p:sldId id="302" r:id="rId33"/>
    <p:sldId id="304" r:id="rId34"/>
    <p:sldId id="305" r:id="rId35"/>
    <p:sldId id="306" r:id="rId36"/>
    <p:sldId id="308" r:id="rId37"/>
    <p:sldId id="309" r:id="rId38"/>
    <p:sldId id="312" r:id="rId39"/>
    <p:sldId id="313" r:id="rId40"/>
    <p:sldId id="314" r:id="rId41"/>
    <p:sldId id="316" r:id="rId42"/>
    <p:sldId id="317" r:id="rId43"/>
    <p:sldId id="319" r:id="rId44"/>
    <p:sldId id="321" r:id="rId45"/>
    <p:sldId id="322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5" r:id="rId55"/>
    <p:sldId id="336" r:id="rId56"/>
    <p:sldId id="337" r:id="rId57"/>
    <p:sldId id="334" r:id="rId58"/>
    <p:sldId id="311" r:id="rId59"/>
    <p:sldId id="310" r:id="rId60"/>
    <p:sldId id="325" r:id="rId61"/>
    <p:sldId id="289" r:id="rId62"/>
    <p:sldId id="273" r:id="rId63"/>
    <p:sldId id="301" r:id="rId64"/>
    <p:sldId id="318" r:id="rId65"/>
    <p:sldId id="283" r:id="rId66"/>
    <p:sldId id="284" r:id="rId67"/>
    <p:sldId id="285" r:id="rId68"/>
    <p:sldId id="286" r:id="rId69"/>
    <p:sldId id="287" r:id="rId70"/>
    <p:sldId id="275" r:id="rId71"/>
    <p:sldId id="279" r:id="rId72"/>
    <p:sldId id="280" r:id="rId73"/>
    <p:sldId id="288" r:id="rId74"/>
    <p:sldId id="281" r:id="rId75"/>
    <p:sldId id="282" r:id="rId76"/>
    <p:sldId id="274" r:id="rId77"/>
    <p:sldId id="278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315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2"/>
            <p14:sldId id="293"/>
            <p14:sldId id="294"/>
            <p14:sldId id="297"/>
            <p14:sldId id="295"/>
            <p14:sldId id="307"/>
            <p14:sldId id="296"/>
            <p14:sldId id="298"/>
            <p14:sldId id="299"/>
            <p14:sldId id="300"/>
            <p14:sldId id="290"/>
            <p14:sldId id="323"/>
            <p14:sldId id="324"/>
            <p14:sldId id="303"/>
            <p14:sldId id="302"/>
            <p14:sldId id="304"/>
            <p14:sldId id="305"/>
            <p14:sldId id="306"/>
            <p14:sldId id="308"/>
            <p14:sldId id="309"/>
            <p14:sldId id="312"/>
            <p14:sldId id="313"/>
            <p14:sldId id="314"/>
            <p14:sldId id="316"/>
            <p14:sldId id="317"/>
            <p14:sldId id="319"/>
            <p14:sldId id="321"/>
            <p14:sldId id="32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4"/>
            <p14:sldId id="311"/>
            <p14:sldId id="310"/>
            <p14:sldId id="325"/>
            <p14:sldId id="289"/>
            <p14:sldId id="273"/>
            <p14:sldId id="301"/>
            <p14:sldId id="318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65"/>
    <p:restoredTop sz="94729"/>
  </p:normalViewPr>
  <p:slideViewPr>
    <p:cSldViewPr snapToGrid="0" snapToObjects="1">
      <p:cViewPr>
        <p:scale>
          <a:sx n="75" d="100"/>
          <a:sy n="75" d="100"/>
        </p:scale>
        <p:origin x="224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2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microsoft.com/office/2007/relationships/hdphoto" Target="../media/hdphoto14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15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8.jpeg"/><Relationship Id="rId5" Type="http://schemas.microsoft.com/office/2007/relationships/hdphoto" Target="../media/hdphoto17.wdp"/><Relationship Id="rId6" Type="http://schemas.openxmlformats.org/officeDocument/2006/relationships/image" Target="../media/image39.jpeg"/><Relationship Id="rId7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openxmlformats.org/officeDocument/2006/relationships/image" Target="../media/image41.jpeg"/><Relationship Id="rId5" Type="http://schemas.microsoft.com/office/2007/relationships/hdphoto" Target="../media/hdphoto20.wdp"/><Relationship Id="rId6" Type="http://schemas.openxmlformats.org/officeDocument/2006/relationships/image" Target="../media/image42.jpeg"/><Relationship Id="rId7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microsoft.com/office/2007/relationships/hdphoto" Target="../media/hdphoto2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microsoft.com/office/2007/relationships/hdphoto" Target="../media/hdphoto23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4" Type="http://schemas.openxmlformats.org/officeDocument/2006/relationships/image" Target="../media/image47.jpeg"/><Relationship Id="rId5" Type="http://schemas.microsoft.com/office/2007/relationships/hdphoto" Target="../media/hdphoto2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4" Type="http://schemas.openxmlformats.org/officeDocument/2006/relationships/image" Target="../media/image49.jpeg"/><Relationship Id="rId5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3" Type="http://schemas.microsoft.com/office/2007/relationships/hdphoto" Target="../media/hdphoto2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microsoft.com/office/2007/relationships/hdphoto" Target="../media/hdphoto29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4" Type="http://schemas.openxmlformats.org/officeDocument/2006/relationships/image" Target="../media/image53.jpeg"/><Relationship Id="rId5" Type="http://schemas.microsoft.com/office/2007/relationships/hdphoto" Target="../media/hdphoto3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4" Type="http://schemas.openxmlformats.org/officeDocument/2006/relationships/image" Target="../media/image55.jpeg"/><Relationship Id="rId5" Type="http://schemas.microsoft.com/office/2007/relationships/hdphoto" Target="../media/hdphoto3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3" Type="http://schemas.microsoft.com/office/2007/relationships/hdphoto" Target="../media/hdphoto34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microsoft.com/office/2007/relationships/hdphoto" Target="../media/hdphoto35.wdp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4" Type="http://schemas.openxmlformats.org/officeDocument/2006/relationships/image" Target="../media/image59.jpeg"/><Relationship Id="rId5" Type="http://schemas.microsoft.com/office/2007/relationships/hdphoto" Target="../media/hdphoto3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8331"/>
            <a:ext cx="5359401" cy="5649669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567" y="1382253"/>
            <a:ext cx="5303521" cy="5139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218"/>
            <a:ext cx="10515600" cy="1325563"/>
          </a:xfrm>
        </p:spPr>
        <p:txBody>
          <a:bodyPr/>
          <a:lstStyle/>
          <a:p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08" y="602928"/>
            <a:ext cx="5857293" cy="5930575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Let’s create our first interactive app.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app will let us type in our name, and it will show the text “Hello [name], how are you</a:t>
            </a:r>
            <a:r>
              <a:rPr lang="en-US" dirty="0" smtClean="0"/>
              <a:t>?”, and have a button to clear the name.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need to drag another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objects onto the canvas, so go ahead and do that.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position the </a:t>
            </a:r>
            <a:r>
              <a:rPr lang="en-US" dirty="0" smtClean="0">
                <a:ea typeface="Consolas" charset="0"/>
                <a:cs typeface="Consolas" charset="0"/>
              </a:rPr>
              <a:t>Label objects soon.</a:t>
            </a:r>
            <a:r>
              <a:rPr lang="en-US" dirty="0"/>
              <a:t> </a:t>
            </a:r>
            <a:r>
              <a:rPr lang="en-US" dirty="0" smtClean="0"/>
              <a:t>For now, place it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into </a:t>
            </a:r>
            <a:r>
              <a:rPr lang="en-US" dirty="0"/>
              <a:t>the filter field at the bottom to find the object quickly.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9679" y="271684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85394" y="945268"/>
            <a:ext cx="596348" cy="5334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045221" y="3321036"/>
            <a:ext cx="268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Drag 2 </a:t>
            </a:r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Labels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810"/>
            <a:ext cx="4459514" cy="52316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lso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Then 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and change it’s text to “Reset name”.</a:t>
            </a:r>
          </a:p>
          <a:p>
            <a:endParaRPr lang="en-US" dirty="0"/>
          </a:p>
          <a:p>
            <a:r>
              <a:rPr lang="en-US" dirty="0" smtClean="0"/>
              <a:t>We’ll position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soon. For now, place it anywhere on the canvas.</a:t>
            </a:r>
          </a:p>
          <a:p>
            <a:endParaRPr lang="en-US" dirty="0"/>
          </a:p>
          <a:p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into the filter field at the bottom to find the object.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709679" y="391572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An Introduction to Swift and </a:t>
            </a:r>
            <a:r>
              <a:rPr lang="en-US" b="1" dirty="0" smtClean="0"/>
              <a:t>creating the Hello World </a:t>
            </a:r>
            <a:r>
              <a:rPr lang="en-US" b="1" dirty="0" smtClean="0"/>
              <a:t>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9838"/>
            <a:ext cx="4459514" cy="60276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Let’s also align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 </a:t>
            </a:r>
          </a:p>
          <a:p>
            <a:endParaRPr lang="en-US" dirty="0"/>
          </a:p>
          <a:p>
            <a:r>
              <a:rPr lang="en-US" dirty="0" smtClean="0"/>
              <a:t>Click on the Button on the canvas, so that it’s selected.</a:t>
            </a:r>
          </a:p>
          <a:p>
            <a:endParaRPr lang="en-US" dirty="0"/>
          </a:p>
          <a:p>
            <a:r>
              <a:rPr lang="en-US" dirty="0" smtClean="0"/>
              <a:t>Click on the “Show the Attributes inspector” tab at the top of the Utility area.</a:t>
            </a:r>
          </a:p>
          <a:p>
            <a:endParaRPr lang="en-US" dirty="0"/>
          </a:p>
          <a:p>
            <a:r>
              <a:rPr lang="en-US" dirty="0" smtClean="0"/>
              <a:t>Scroll down to the Control section and click the leftmost button in the Horizontal section.</a:t>
            </a:r>
          </a:p>
          <a:p>
            <a:endParaRPr lang="en-US" dirty="0"/>
          </a:p>
          <a:p>
            <a:r>
              <a:rPr lang="en-US" dirty="0" smtClean="0"/>
              <a:t>This aligns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508" y="559838"/>
            <a:ext cx="5196849" cy="5896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069931" y="559837"/>
            <a:ext cx="608297" cy="5225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77302" y="5078965"/>
            <a:ext cx="608297" cy="3654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563" y="1327218"/>
            <a:ext cx="5523723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for the user input (to type in his/her name),  so drag that object onto the canvas.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next slide, we’ll position these </a:t>
            </a:r>
            <a:r>
              <a:rPr lang="en-US" dirty="0" smtClean="0"/>
              <a:t>4 </a:t>
            </a:r>
            <a:r>
              <a:rPr lang="en-US" dirty="0" smtClean="0"/>
              <a:t>UI (user interface) elements. For now, place them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</a:t>
            </a:r>
            <a:r>
              <a:rPr lang="en-US" dirty="0"/>
              <a:t>into the filter field at the bottom to find the object quickly.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77542"/>
            <a:ext cx="4993725" cy="5112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09679" y="1601717"/>
            <a:ext cx="4993725" cy="12645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9880" y="5578235"/>
            <a:ext cx="4543524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7189694" y="382379"/>
            <a:ext cx="3394635" cy="5992393"/>
            <a:chOff x="7189694" y="382379"/>
            <a:chExt cx="3394635" cy="59923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9694" y="382379"/>
              <a:ext cx="3394635" cy="599239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7385002" y="1287026"/>
              <a:ext cx="1396030" cy="22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02" y="481442"/>
            <a:ext cx="5831585" cy="6163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Position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objects one below the other, near the top of the screen.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Place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 bit below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top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“Name”. You can make the object bigger by dragging it’s handles.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“Hello there!”.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Stretch out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so that it occupies the whole screen width, leaving some margins on the 2 sides.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289800" y="985520"/>
            <a:ext cx="501136" cy="233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89800" y="1219200"/>
            <a:ext cx="3083231" cy="3623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9799" y="1846168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92909" y="917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7790936" y="1102360"/>
            <a:ext cx="32019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92909" y="1215177"/>
            <a:ext cx="11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Text Field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0" idx="3"/>
          </p:cNvCxnSpPr>
          <p:nvPr/>
        </p:nvCxnSpPr>
        <p:spPr>
          <a:xfrm flipH="1">
            <a:off x="10373031" y="1399843"/>
            <a:ext cx="619878" cy="5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992909" y="179659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11" idx="3"/>
          </p:cNvCxnSpPr>
          <p:nvPr/>
        </p:nvCxnSpPr>
        <p:spPr>
          <a:xfrm flipH="1">
            <a:off x="8158480" y="1981263"/>
            <a:ext cx="2834429" cy="133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992909" y="2251407"/>
            <a:ext cx="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8158480" y="2436073"/>
            <a:ext cx="283442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79929" y="2287665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2" grpId="0"/>
      <p:bldP spid="18" grpId="0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48" y="1119188"/>
            <a:ext cx="5598366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You can also rename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by clicking on it and then typing into the top section of the Attributes inspector (click on the “Show the Attributes inspector” tab)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also add some placeholder text 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object, so that the user gets a hint of what to type into  it.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on the Text Field </a:t>
            </a:r>
            <a:r>
              <a:rPr lang="en-US" dirty="0" smtClean="0"/>
              <a:t>object </a:t>
            </a:r>
            <a:r>
              <a:rPr lang="en-US" dirty="0" smtClean="0"/>
              <a:t>on the canvas, and then in the Attributes inspector type in “Please type in your name”.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982092"/>
            <a:ext cx="4310544" cy="1585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15038" y="996492"/>
            <a:ext cx="490912" cy="4238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8640" y="2193099"/>
            <a:ext cx="2818835" cy="3108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3005391"/>
            <a:ext cx="4307627" cy="3442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240558" y="6108953"/>
            <a:ext cx="2818835" cy="2558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13579" y="3001052"/>
            <a:ext cx="492371" cy="460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4226" y="589247"/>
            <a:ext cx="4934588" cy="5851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858"/>
            <a:ext cx="5513614" cy="63681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Now let’s edit the attributes of the keyboard that appears when the user types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We’ll make it such that a ”Done” button is shown (instead of the usual “Return” button). </a:t>
            </a:r>
          </a:p>
          <a:p>
            <a:endParaRPr lang="en-US" dirty="0"/>
          </a:p>
          <a:p>
            <a:r>
              <a:rPr lang="en-US" dirty="0" smtClean="0"/>
              <a:t>To do this, 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 and in the Attributes inspector change the Return Key field from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en-US" dirty="0" smtClean="0"/>
              <a:t>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can also make it such that something must be typed into the Text Field object, before the “Done” button appears.</a:t>
            </a:r>
          </a:p>
          <a:p>
            <a:endParaRPr lang="en-US" dirty="0"/>
          </a:p>
          <a:p>
            <a:r>
              <a:rPr lang="en-US" dirty="0" smtClean="0"/>
              <a:t>Select the Auto-enable Return Key.</a:t>
            </a:r>
          </a:p>
          <a:p>
            <a:endParaRPr lang="en-US" dirty="0"/>
          </a:p>
          <a:p>
            <a:r>
              <a:rPr lang="en-US" dirty="0" smtClean="0"/>
              <a:t>This prevents the user from typing in a blank name.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30510" y="5727561"/>
            <a:ext cx="3073886" cy="321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218148" y="589243"/>
            <a:ext cx="512466" cy="4758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6" y="266026"/>
            <a:ext cx="3524721" cy="629607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210" y="503077"/>
            <a:ext cx="5607570" cy="616514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</a:t>
            </a:r>
            <a:r>
              <a:rPr lang="en-US" dirty="0" smtClean="0"/>
              <a:t>un your </a:t>
            </a:r>
            <a:r>
              <a:rPr lang="en-US" dirty="0" smtClean="0"/>
              <a:t>app on the simulator.</a:t>
            </a:r>
          </a:p>
          <a:p>
            <a:endParaRPr lang="en-US" sz="1400" dirty="0"/>
          </a:p>
          <a:p>
            <a:r>
              <a:rPr lang="en-US" dirty="0" smtClean="0"/>
              <a:t>It’s a good idea to </a:t>
            </a:r>
            <a:r>
              <a:rPr lang="en-US" dirty="0" smtClean="0"/>
              <a:t>run your app ever so often to test things out after </a:t>
            </a:r>
            <a:r>
              <a:rPr lang="en-US" dirty="0" smtClean="0"/>
              <a:t>you’ve made some changes.</a:t>
            </a:r>
          </a:p>
          <a:p>
            <a:endParaRPr lang="en-US" sz="1400" dirty="0"/>
          </a:p>
          <a:p>
            <a:r>
              <a:rPr lang="en-US" dirty="0" smtClean="0"/>
              <a:t>Click on the Text Field object. You’ll be able to enter text into it.</a:t>
            </a:r>
          </a:p>
          <a:p>
            <a:endParaRPr lang="en-US" sz="1400" dirty="0"/>
          </a:p>
          <a:p>
            <a:r>
              <a:rPr lang="en-US" dirty="0" smtClean="0"/>
              <a:t>If you don’t see the on-screen iOS keyboard, enable it by going to Hardware &gt; Keyboard, and unselect the Connect Hardware Keyboard option.</a:t>
            </a:r>
          </a:p>
          <a:p>
            <a:endParaRPr lang="en-US" sz="1400" dirty="0"/>
          </a:p>
          <a:p>
            <a:r>
              <a:rPr lang="en-US" dirty="0" smtClean="0"/>
              <a:t>Notice that the iOS keyboard has a Done button (instead of Return), and that it isn’t enabled unless you type something into the Text Field.</a:t>
            </a:r>
          </a:p>
          <a:p>
            <a:endParaRPr lang="en-US" sz="1400" dirty="0"/>
          </a:p>
          <a:p>
            <a:r>
              <a:rPr lang="en-US" dirty="0" smtClean="0"/>
              <a:t>The app doesn’t do anything yet, so let’s add the code.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733449" y="6160957"/>
            <a:ext cx="836650" cy="343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Connecting the UI</a:t>
            </a:r>
            <a:r>
              <a:rPr lang="en-US" b="1" dirty="0"/>
              <a:t> </a:t>
            </a:r>
            <a:r>
              <a:rPr lang="en-US" b="1" dirty="0" smtClean="0"/>
              <a:t>to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06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UI to 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643"/>
            <a:ext cx="5889171" cy="55993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We’ll now connect the UI elements to code.</a:t>
            </a:r>
          </a:p>
          <a:p>
            <a:endParaRPr lang="en-US" sz="1500" dirty="0"/>
          </a:p>
          <a:p>
            <a:r>
              <a:rPr lang="en-US" dirty="0" smtClean="0"/>
              <a:t>Click on the Show the Assistant editor button on the top right of the </a:t>
            </a:r>
            <a:r>
              <a:rPr lang="en-US" dirty="0" err="1" smtClean="0"/>
              <a:t>Xcode</a:t>
            </a:r>
            <a:r>
              <a:rPr lang="en-US" dirty="0" smtClean="0"/>
              <a:t> interface.</a:t>
            </a:r>
          </a:p>
          <a:p>
            <a:endParaRPr lang="en-US" sz="1500" dirty="0"/>
          </a:p>
          <a:p>
            <a:r>
              <a:rPr lang="en-US" dirty="0" smtClean="0"/>
              <a:t>The Assistant editor let’s us see code and the storyboard canvas at the same time.</a:t>
            </a:r>
          </a:p>
          <a:p>
            <a:endParaRPr lang="en-US" sz="1500" dirty="0"/>
          </a:p>
          <a:p>
            <a:r>
              <a:rPr lang="en-US" dirty="0" smtClean="0"/>
              <a:t>Click on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mainstoryboard.swift</a:t>
            </a:r>
            <a:r>
              <a:rPr lang="en-US" dirty="0" smtClean="0"/>
              <a:t> file on the left-hand side area. (this area is called the Navigator).</a:t>
            </a:r>
          </a:p>
          <a:p>
            <a:endParaRPr lang="en-US" sz="1500" dirty="0"/>
          </a:p>
          <a:p>
            <a:r>
              <a:rPr lang="en-US" dirty="0" smtClean="0"/>
              <a:t>In the Assistant editor (on the right of the screen), you’ll see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file.</a:t>
            </a:r>
          </a:p>
          <a:p>
            <a:endParaRPr lang="en-US" sz="1500" dirty="0"/>
          </a:p>
          <a:p>
            <a:r>
              <a:rPr lang="en-US" dirty="0" smtClean="0"/>
              <a:t>If you need more space, collapse the Utilities area by clicking its toolbar in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1824835"/>
            <a:ext cx="2994721" cy="828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5519311"/>
            <a:ext cx="2953943" cy="742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052561" y="5623548"/>
            <a:ext cx="833119" cy="5435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910080"/>
            <a:ext cx="924560" cy="6274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2997200"/>
            <a:ext cx="4801493" cy="2062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246002" y="2997200"/>
            <a:ext cx="2639891" cy="2062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5" y="166255"/>
            <a:ext cx="5987143" cy="65047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ViewController</a:t>
            </a:r>
            <a:r>
              <a:rPr lang="en-US" dirty="0"/>
              <a:t> </a:t>
            </a:r>
            <a:r>
              <a:rPr lang="en-US" dirty="0" smtClean="0"/>
              <a:t>contains all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</a:t>
            </a:r>
          </a:p>
          <a:p>
            <a:endParaRPr lang="en-US" sz="1500" dirty="0"/>
          </a:p>
          <a:p>
            <a:r>
              <a:rPr lang="en-US" dirty="0"/>
              <a:t>I</a:t>
            </a:r>
            <a:r>
              <a:rPr lang="en-US" dirty="0" smtClean="0"/>
              <a:t>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code, find the line that starts with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/>
              <a:t>.</a:t>
            </a:r>
            <a:endParaRPr lang="en-US" dirty="0" smtClean="0"/>
          </a:p>
          <a:p>
            <a:endParaRPr lang="en-US" sz="1500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below that line.</a:t>
            </a:r>
          </a:p>
          <a:p>
            <a:endParaRPr lang="en-US" sz="1400" dirty="0"/>
          </a:p>
          <a:p>
            <a:r>
              <a:rPr lang="en-US" dirty="0" smtClean="0"/>
              <a:t>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is a special comment that let’s us </a:t>
            </a:r>
            <a:r>
              <a:rPr lang="en-US" dirty="0" err="1" smtClean="0"/>
              <a:t>organise</a:t>
            </a:r>
            <a:r>
              <a:rPr lang="en-US" dirty="0" smtClean="0"/>
              <a:t> our code into sections. We’ve just created a Properties section in our code.</a:t>
            </a:r>
          </a:p>
          <a:p>
            <a:endParaRPr lang="en-US" sz="1400" dirty="0"/>
          </a:p>
          <a:p>
            <a:r>
              <a:rPr lang="en-US" dirty="0" smtClean="0"/>
              <a:t>You can navigate to this section by clicking on the right part at the top of the Assistant editor.</a:t>
            </a:r>
          </a:p>
          <a:p>
            <a:endParaRPr lang="en-US" sz="1400" dirty="0"/>
          </a:p>
          <a:p>
            <a:r>
              <a:rPr lang="en-US" dirty="0" smtClean="0"/>
              <a:t>Comments are not actual code. They don’t get compiled. We use comments to give useful information to us and others who are reading our code.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907943"/>
            <a:ext cx="5728635" cy="124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70" y="5073904"/>
            <a:ext cx="5728634" cy="1197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3290596"/>
            <a:ext cx="5730575" cy="1465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874042" y="1658319"/>
            <a:ext cx="2710830" cy="403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13384" y="3297793"/>
            <a:ext cx="1301858" cy="4626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89533" y="5331833"/>
            <a:ext cx="1100667" cy="279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374"/>
            <a:ext cx="10515600" cy="5778230"/>
          </a:xfrm>
        </p:spPr>
        <p:txBody>
          <a:bodyPr/>
          <a:lstStyle/>
          <a:p>
            <a:r>
              <a:rPr lang="en-US" dirty="0" smtClean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canvas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dirty="0" err="1"/>
              <a:t>dlalogue</a:t>
            </a:r>
            <a:r>
              <a:rPr lang="en-US" dirty="0"/>
              <a:t> box appears. In the Name field, type 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/>
              <a:t>. This sets the name of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so that we can use it in our </a:t>
            </a:r>
            <a:r>
              <a:rPr lang="en-US" dirty="0" smtClean="0"/>
              <a:t>code. Click Connect.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" y="4089336"/>
            <a:ext cx="11464008" cy="2592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897596" y="5058174"/>
            <a:ext cx="2015185" cy="294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51087" y="3529541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3931516"/>
            <a:ext cx="869645" cy="1126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12044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</a:t>
            </a:r>
            <a:r>
              <a:rPr lang="en-US" b="1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b="1" dirty="0"/>
              <a:t> Property</a:t>
            </a:r>
            <a:endParaRPr lang="en-US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5728" y="6094562"/>
            <a:ext cx="997053" cy="27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 </a:t>
            </a:r>
            <a:r>
              <a:rPr lang="mr-IN" b="1" dirty="0" smtClean="0"/>
              <a:t>–</a:t>
            </a:r>
            <a:r>
              <a:rPr lang="en-US" b="1" dirty="0" smtClean="0"/>
              <a:t>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Swift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026"/>
            <a:ext cx="10515600" cy="6468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Click </a:t>
            </a:r>
            <a:r>
              <a:rPr lang="en-US" dirty="0" smtClean="0"/>
              <a:t>Connect. </a:t>
            </a:r>
            <a:r>
              <a:rPr lang="en-US" dirty="0" err="1" smtClean="0"/>
              <a:t>Xcode</a:t>
            </a:r>
            <a:r>
              <a:rPr lang="en-US" dirty="0" smtClean="0"/>
              <a:t> will generate the code that connects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storyboard to the </a:t>
            </a:r>
            <a:r>
              <a:rPr lang="en-US" dirty="0" err="1" smtClean="0"/>
              <a:t>ViewController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word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means that once this item isn’t needed, iOS will delete it from memory.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is a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</a:t>
            </a:r>
            <a:r>
              <a:rPr lang="en-US" dirty="0" smtClean="0"/>
              <a:t> </a:t>
            </a:r>
            <a:r>
              <a:rPr lang="en-US" dirty="0" smtClean="0"/>
              <a:t>type (just like how we previously used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/>
              <a:t>to define a variable as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type).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exclamation mark means that this variable can’t be empty. If it is, then the app will crash.</a:t>
            </a:r>
          </a:p>
          <a:p>
            <a:r>
              <a:rPr lang="en-US" dirty="0" smtClean="0"/>
              <a:t>A property is an item that belongs to something. In this case, the variable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belongs to the </a:t>
            </a:r>
            <a:r>
              <a:rPr lang="en-US" dirty="0" err="1" smtClean="0"/>
              <a:t>ViewController</a:t>
            </a:r>
            <a:r>
              <a:rPr lang="en-US" dirty="0" smtClean="0"/>
              <a:t> class.</a:t>
            </a:r>
          </a:p>
          <a:p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IBOutlet</a:t>
            </a:r>
            <a:r>
              <a:rPr lang="en-US" dirty="0" smtClean="0"/>
              <a:t> means this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 is connected to the storyboard item (which has the same name).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It’s good programming practice to use a </a:t>
            </a:r>
            <a:r>
              <a:rPr lang="en-US" dirty="0" err="1" smtClean="0">
                <a:solidFill>
                  <a:srgbClr val="FF0000"/>
                </a:solidFill>
              </a:rPr>
              <a:t>standardised</a:t>
            </a:r>
            <a:r>
              <a:rPr lang="en-US" dirty="0" smtClean="0">
                <a:solidFill>
                  <a:srgbClr val="FF0000"/>
                </a:solidFill>
              </a:rPr>
              <a:t> way of naming variables and other items in our code. For variable names, the first letter is not </a:t>
            </a:r>
            <a:r>
              <a:rPr lang="en-US" dirty="0" err="1" smtClean="0">
                <a:solidFill>
                  <a:srgbClr val="FF0000"/>
                </a:solidFill>
              </a:rPr>
              <a:t>capitalised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779" y="1093258"/>
            <a:ext cx="8006012" cy="1558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704328" y="2206588"/>
            <a:ext cx="7132154" cy="4447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403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- Memory Leaks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54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previous slide, we learnt about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word.</a:t>
            </a:r>
          </a:p>
          <a:p>
            <a:r>
              <a:rPr lang="en-US" dirty="0" smtClean="0"/>
              <a:t>This </a:t>
            </a:r>
            <a:r>
              <a:rPr lang="en-US" dirty="0"/>
              <a:t>prevents bugs in the code called </a:t>
            </a:r>
            <a:r>
              <a:rPr lang="en-US" i="1" dirty="0"/>
              <a:t>memory leaks</a:t>
            </a:r>
            <a:r>
              <a:rPr lang="en-US" dirty="0"/>
              <a:t>, where iOS still has memory space created for an item that’s no longer around. This happens when the programmer forgets to write code that </a:t>
            </a:r>
            <a:r>
              <a:rPr lang="en-US" i="1" dirty="0"/>
              <a:t>deallocates</a:t>
            </a:r>
            <a:r>
              <a:rPr lang="en-US" dirty="0"/>
              <a:t> the item from memory. This means that the item isn’t </a:t>
            </a:r>
            <a:r>
              <a:rPr lang="en-US" i="1" dirty="0"/>
              <a:t>destroyed</a:t>
            </a:r>
            <a:r>
              <a:rPr lang="en-US" dirty="0"/>
              <a:t> when it’s no longer needed.</a:t>
            </a:r>
          </a:p>
          <a:p>
            <a:r>
              <a:rPr lang="en-US" dirty="0"/>
              <a:t>What happens then is that there are “holes” in memory, and iOS can’t get rid of the holes because it doesn’t know which items were in the holes.</a:t>
            </a:r>
          </a:p>
          <a:p>
            <a:r>
              <a:rPr lang="en-US" dirty="0"/>
              <a:t>These memory holes are called </a:t>
            </a:r>
            <a:r>
              <a:rPr lang="en-US" i="1" dirty="0"/>
              <a:t>memory leaks</a:t>
            </a:r>
            <a:r>
              <a:rPr lang="en-US" dirty="0"/>
              <a:t>, and they will cause your app to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10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What’s a Class?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1"/>
            <a:ext cx="8369135" cy="57133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computer programming, we can think of our code as being made up of objects. Each object has properties and does something.</a:t>
            </a:r>
          </a:p>
          <a:p>
            <a:r>
              <a:rPr lang="en-US" dirty="0" smtClean="0"/>
              <a:t>We use these objects to create our code. In this way, our code does something useful too.</a:t>
            </a:r>
          </a:p>
          <a:p>
            <a:r>
              <a:rPr lang="en-US" dirty="0" smtClean="0"/>
              <a:t>The buttons on a TV remote are an example of objects in our real world.</a:t>
            </a:r>
          </a:p>
          <a:p>
            <a:r>
              <a:rPr lang="en-US" dirty="0" smtClean="0"/>
              <a:t>Each button has a </a:t>
            </a:r>
            <a:r>
              <a:rPr lang="en-US" dirty="0" err="1" smtClean="0"/>
              <a:t>colour</a:t>
            </a:r>
            <a:r>
              <a:rPr lang="en-US" dirty="0" smtClean="0"/>
              <a:t> and shape (its properties), and it does something.</a:t>
            </a:r>
          </a:p>
          <a:p>
            <a:r>
              <a:rPr lang="en-US" dirty="0" smtClean="0"/>
              <a:t>Each button is made from a </a:t>
            </a:r>
            <a:r>
              <a:rPr lang="en-US" dirty="0" err="1" smtClean="0"/>
              <a:t>mould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computer programming, we think of a </a:t>
            </a:r>
            <a:r>
              <a:rPr lang="en-US" dirty="0" err="1" smtClean="0"/>
              <a:t>mould</a:t>
            </a:r>
            <a:r>
              <a:rPr lang="en-US" dirty="0" smtClean="0"/>
              <a:t> as a </a:t>
            </a:r>
            <a:r>
              <a:rPr lang="en-US" i="1" dirty="0" smtClean="0"/>
              <a:t>class</a:t>
            </a:r>
            <a:r>
              <a:rPr lang="en-US" dirty="0" smtClean="0"/>
              <a:t>. So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like a description of an object.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an empty shell.</a:t>
            </a:r>
          </a:p>
          <a:p>
            <a:r>
              <a:rPr lang="en-US" dirty="0" smtClean="0"/>
              <a:t>When our app starts running, the first thing that iOS does is to create all the objects by using the properties and other code in that we’ve coded into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Thinking of our code as objects is called </a:t>
            </a:r>
            <a:r>
              <a:rPr lang="en-US" i="1" dirty="0" smtClean="0"/>
              <a:t>Object-Oriented Programm</a:t>
            </a:r>
            <a:r>
              <a:rPr lang="en-US" dirty="0" smtClean="0"/>
              <a:t>ing.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339945" y="212270"/>
            <a:ext cx="2041072" cy="6515101"/>
            <a:chOff x="9339945" y="212270"/>
            <a:chExt cx="2041072" cy="6515101"/>
          </a:xfrm>
        </p:grpSpPr>
        <p:grpSp>
          <p:nvGrpSpPr>
            <p:cNvPr id="8" name="Group 7"/>
            <p:cNvGrpSpPr/>
            <p:nvPr/>
          </p:nvGrpSpPr>
          <p:grpSpPr>
            <a:xfrm>
              <a:off x="9339945" y="212270"/>
              <a:ext cx="2041072" cy="6515101"/>
              <a:chOff x="8948052" y="212270"/>
              <a:chExt cx="2041072" cy="65151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48052" y="212270"/>
                <a:ext cx="2041072" cy="6515101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9556595" y="5865540"/>
                <a:ext cx="802888" cy="650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445083" y="5765180"/>
                <a:ext cx="1025912" cy="3679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9992562" y="6138554"/>
              <a:ext cx="735837" cy="4830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2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98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Bottom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b="1" dirty="0"/>
              <a:t> Property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624"/>
            <a:ext cx="10515600" cy="5746375"/>
          </a:xfrm>
        </p:spPr>
        <p:txBody>
          <a:bodyPr/>
          <a:lstStyle/>
          <a:p>
            <a:r>
              <a:rPr lang="en-US" dirty="0" smtClean="0"/>
              <a:t>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(with the words “Hello there!”) also needs to be connected to code, so that we can amend the words according to what’s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 the </a:t>
            </a:r>
            <a:r>
              <a:rPr lang="en-US" dirty="0" err="1" smtClean="0"/>
              <a:t>ViewController</a:t>
            </a:r>
            <a:r>
              <a:rPr lang="en-US" dirty="0" smtClean="0"/>
              <a:t> code, we’ll need to create it as another property.</a:t>
            </a:r>
          </a:p>
          <a:p>
            <a:r>
              <a:rPr lang="en-US" dirty="0" smtClean="0"/>
              <a:t>Let’s do the same as what we did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 Control-drag 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onto the code just below the Text Field property.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dlalogue</a:t>
            </a:r>
            <a:r>
              <a:rPr lang="en-US" dirty="0" smtClean="0"/>
              <a:t> box, 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now have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a </a:t>
            </a:r>
            <a:r>
              <a:rPr lang="en-US" dirty="0" err="1" smtClean="0"/>
              <a:t>ViewController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393" y="4773472"/>
            <a:ext cx="2518927" cy="13343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55902" y="5221868"/>
            <a:ext cx="1283986" cy="2230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6457" y="4999116"/>
            <a:ext cx="7691381" cy="11121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75238" y="4537812"/>
            <a:ext cx="293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helloThereLabel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4845664"/>
            <a:ext cx="576570" cy="3762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325563"/>
          </a:xfrm>
        </p:spPr>
        <p:txBody>
          <a:bodyPr/>
          <a:lstStyle/>
          <a:p>
            <a:r>
              <a:rPr lang="en-US" b="1" dirty="0" smtClean="0"/>
              <a:t>Actions and Event-Driven Programming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168"/>
            <a:ext cx="10515600" cy="5517832"/>
          </a:xfrm>
        </p:spPr>
        <p:txBody>
          <a:bodyPr/>
          <a:lstStyle/>
          <a:p>
            <a:r>
              <a:rPr lang="en-US" dirty="0"/>
              <a:t>Although we have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 as properties in our code, our app doesn’t react to them yet.</a:t>
            </a:r>
          </a:p>
          <a:p>
            <a:r>
              <a:rPr lang="en-US" dirty="0"/>
              <a:t>The next step is to write code so that our app does something with whatever’s typed into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need to create an </a:t>
            </a:r>
            <a:r>
              <a:rPr lang="en-US" i="1" dirty="0" smtClean="0"/>
              <a:t>action</a:t>
            </a:r>
            <a:r>
              <a:rPr lang="en-US" dirty="0" smtClean="0"/>
              <a:t>. This is a piece of code that’s linked to something that can happen in the UI.</a:t>
            </a:r>
          </a:p>
          <a:p>
            <a:r>
              <a:rPr lang="en-US" dirty="0" smtClean="0"/>
              <a:t>The user performs actions in the UI that will cause </a:t>
            </a:r>
            <a:r>
              <a:rPr lang="en-US" i="1" dirty="0" smtClean="0"/>
              <a:t>events</a:t>
            </a:r>
            <a:r>
              <a:rPr lang="en-US" dirty="0" smtClean="0"/>
              <a:t> to occur (get triggered) in the app.</a:t>
            </a:r>
          </a:p>
          <a:p>
            <a:r>
              <a:rPr lang="en-US" dirty="0" smtClean="0"/>
              <a:t>The events will cause the appropriate code to be run (we say that the code is </a:t>
            </a:r>
            <a:r>
              <a:rPr lang="en-US" i="1" dirty="0" smtClean="0"/>
              <a:t>executed)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Let’s create an action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, so that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is cleared when the button is clicked.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0"/>
            <a:ext cx="6979920" cy="66979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Add a MARK comment to the end of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 (just above the last curly bracket).</a:t>
            </a:r>
            <a:endParaRPr lang="en-US" dirty="0"/>
          </a:p>
          <a:p>
            <a:endParaRPr lang="en-US" sz="1300" dirty="0" smtClean="0"/>
          </a:p>
          <a:p>
            <a:r>
              <a:rPr lang="en-US" dirty="0" smtClean="0"/>
              <a:t>We’ll add the action code below this line.</a:t>
            </a:r>
          </a:p>
          <a:p>
            <a:endParaRPr lang="en-US" sz="1300" dirty="0"/>
          </a:p>
          <a:p>
            <a:r>
              <a:rPr lang="en-US" dirty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 </a:t>
            </a:r>
            <a:r>
              <a:rPr lang="en-US" dirty="0" smtClean="0"/>
              <a:t>from </a:t>
            </a:r>
            <a:r>
              <a:rPr lang="en-US" dirty="0"/>
              <a:t>the canvas (in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In the dialogue box that appears, for the Name field, type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C</a:t>
            </a:r>
            <a:r>
              <a:rPr lang="en-US" dirty="0" smtClean="0"/>
              <a:t>hange the Connection type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Action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 smtClean="0"/>
              <a:t>And change the Type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 Click Connect.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224955"/>
            <a:ext cx="3398521" cy="1158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4242351"/>
            <a:ext cx="3812015" cy="23054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504535" y="4990011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55584" y="2795149"/>
            <a:ext cx="329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resetNameTextField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297584" y="3239386"/>
            <a:ext cx="206951" cy="17506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504534" y="4421289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>
          <a:xfrm flipH="1">
            <a:off x="10438963" y="3801477"/>
            <a:ext cx="91254" cy="61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9818" y="3368052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Action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4533" y="5301304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>
            <a:off x="8025071" y="3992611"/>
            <a:ext cx="1479462" cy="1441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17107" y="3549761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UIButton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484591" y="6178704"/>
            <a:ext cx="888800" cy="2716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5" grpId="0"/>
      <p:bldP spid="17" grpId="0" animBg="1"/>
      <p:bldP spid="19" grpId="0"/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450"/>
            <a:ext cx="10515600" cy="67437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Xcode</a:t>
            </a:r>
            <a:r>
              <a:rPr lang="en-US" dirty="0" smtClean="0"/>
              <a:t> generates the action method: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300" dirty="0"/>
          </a:p>
          <a:p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unc</a:t>
            </a:r>
            <a:r>
              <a:rPr lang="en-US" dirty="0" smtClean="0"/>
              <a:t> means that this block of code is a </a:t>
            </a:r>
            <a:r>
              <a:rPr lang="en-US" i="1" dirty="0" smtClean="0"/>
              <a:t>function</a:t>
            </a:r>
            <a:r>
              <a:rPr lang="en-US" dirty="0" smtClean="0"/>
              <a:t>. A function is a block of code that can be reused. Reusing code helps to keep our code neater (by not repeating code) and also makes it easier to write code.</a:t>
            </a:r>
          </a:p>
          <a:p>
            <a:endParaRPr lang="en-US" sz="1400" dirty="0"/>
          </a:p>
          <a:p>
            <a:r>
              <a:rPr lang="en-US" dirty="0" smtClean="0"/>
              <a:t>The name of this function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this action is triggered by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object,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sender</a:t>
            </a:r>
            <a:r>
              <a:rPr lang="en-US" dirty="0" smtClean="0"/>
              <a:t>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In object-oriented programming, functions are called </a:t>
            </a:r>
            <a:r>
              <a:rPr lang="en-US" i="1" dirty="0"/>
              <a:t>methods</a:t>
            </a:r>
            <a:r>
              <a:rPr lang="en-US" dirty="0"/>
              <a:t>.</a:t>
            </a:r>
          </a:p>
          <a:p>
            <a:endParaRPr lang="en-US" sz="1300" dirty="0" smtClean="0"/>
          </a:p>
          <a:p>
            <a:r>
              <a:rPr lang="en-US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IBAction</a:t>
            </a:r>
            <a:r>
              <a:rPr lang="en-US" dirty="0"/>
              <a:t> means that this method is an action. The storyboard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/>
              <a:t> object connects to this action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203" y="749355"/>
            <a:ext cx="7282798" cy="1003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58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5324"/>
            <a:ext cx="10515600" cy="62833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Whenever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is clicked,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action method is triggered in our code.</a:t>
            </a:r>
          </a:p>
          <a:p>
            <a:endParaRPr lang="en-US" sz="1300" dirty="0"/>
          </a:p>
          <a:p>
            <a:r>
              <a:rPr lang="en-US" dirty="0" smtClean="0"/>
              <a:t>So let’s add in the code that resets the name Text Field. Add the following code so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method looks like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5200" dirty="0"/>
          </a:p>
          <a:p>
            <a:r>
              <a:rPr lang="en-US" dirty="0" smtClean="0"/>
              <a:t>Both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have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property. 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’s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whatever text has been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alibri Light" charset="0"/>
                <a:cs typeface="Calibri Light" charset="0"/>
              </a:rPr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the text that’s displayed 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the canvas.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405" y="2099784"/>
            <a:ext cx="8380387" cy="1800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94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6626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243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9208"/>
            <a:ext cx="10515600" cy="5747755"/>
          </a:xfrm>
        </p:spPr>
        <p:txBody>
          <a:bodyPr/>
          <a:lstStyle/>
          <a:p>
            <a:r>
              <a:rPr lang="en-US" dirty="0" smtClean="0"/>
              <a:t>Run the app in the simulator.</a:t>
            </a:r>
          </a:p>
          <a:p>
            <a:endParaRPr lang="en-US" dirty="0"/>
          </a:p>
          <a:p>
            <a:r>
              <a:rPr lang="en-US" dirty="0" smtClean="0"/>
              <a:t>Test it out by typing something into the name Text Field and tapping the “Reset name” button.</a:t>
            </a:r>
          </a:p>
          <a:p>
            <a:endParaRPr lang="en-US" dirty="0"/>
          </a:p>
          <a:p>
            <a:r>
              <a:rPr lang="en-US" dirty="0" smtClean="0"/>
              <a:t>The Text Field will become blank again.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1644" y="4612452"/>
            <a:ext cx="427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1. Type into the name Text Field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644" y="5832246"/>
            <a:ext cx="433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2. Click the “Reset name” button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6613" y="5091261"/>
            <a:ext cx="421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 smtClean="0">
                <a:solidFill>
                  <a:srgbClr val="FF0000"/>
                </a:solidFill>
              </a:rPr>
              <a:t>. The Text Field becomes blank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017" y="4740424"/>
            <a:ext cx="87455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9" idx="3"/>
          </p:cNvCxnSpPr>
          <p:nvPr/>
        </p:nvCxnSpPr>
        <p:spPr>
          <a:xfrm flipH="1">
            <a:off x="1666569" y="4872779"/>
            <a:ext cx="364755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5847" y="5930724"/>
            <a:ext cx="917833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3" idx="3"/>
          </p:cNvCxnSpPr>
          <p:nvPr/>
        </p:nvCxnSpPr>
        <p:spPr>
          <a:xfrm flipH="1">
            <a:off x="1673680" y="6063079"/>
            <a:ext cx="377964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039142" y="4712716"/>
            <a:ext cx="348360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7708107" y="4977427"/>
            <a:ext cx="200024" cy="2303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3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1455"/>
            <a:ext cx="10515600" cy="552654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last thing we want to do for our app is to make it such that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shows the name that’s typed into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we’re working with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we need a text field delegate in our code.</a:t>
            </a:r>
          </a:p>
          <a:p>
            <a:endParaRPr lang="en-US" sz="1300" dirty="0"/>
          </a:p>
          <a:p>
            <a:r>
              <a:rPr lang="en-US" dirty="0" smtClean="0"/>
              <a:t>A </a:t>
            </a:r>
            <a:r>
              <a:rPr lang="en-US" i="1" dirty="0" smtClean="0"/>
              <a:t>delegate</a:t>
            </a:r>
            <a:r>
              <a:rPr lang="en-US" dirty="0" smtClean="0"/>
              <a:t> is an object that acts together with another object. The text field delegate communicates with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while the user is typing or editing text.</a:t>
            </a:r>
          </a:p>
          <a:p>
            <a:endParaRPr lang="en-US" sz="1300" dirty="0"/>
          </a:p>
          <a:p>
            <a:r>
              <a:rPr lang="en-US" dirty="0" smtClean="0"/>
              <a:t>The text field delegate can detect when important events occur, such as when a user starts or stops typing text.</a:t>
            </a:r>
          </a:p>
          <a:p>
            <a:endParaRPr lang="en-US" sz="1300" dirty="0"/>
          </a:p>
          <a:p>
            <a:r>
              <a:rPr lang="en-US" dirty="0" smtClean="0"/>
              <a:t>Before we can use the text field delegate in our code, we need to add it to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iewController</a:t>
            </a:r>
            <a:r>
              <a:rPr lang="en-US" dirty="0" smtClean="0"/>
              <a:t> class.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will </a:t>
            </a:r>
            <a:r>
              <a:rPr lang="en-US" i="1" dirty="0" smtClean="0"/>
              <a:t>adopt</a:t>
            </a:r>
            <a:r>
              <a:rPr lang="en-US" dirty="0" smtClean="0"/>
              <a:t> the delegate.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5892"/>
            <a:ext cx="10515600" cy="1325563"/>
          </a:xfrm>
        </p:spPr>
        <p:txBody>
          <a:bodyPr/>
          <a:lstStyle/>
          <a:p>
            <a:r>
              <a:rPr lang="en-US" b="1" dirty="0" smtClean="0"/>
              <a:t>The Text Field Delegate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81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2570"/>
            <a:ext cx="10515600" cy="6029864"/>
          </a:xfrm>
        </p:spPr>
        <p:txBody>
          <a:bodyPr>
            <a:normAutofit/>
          </a:bodyPr>
          <a:lstStyle/>
          <a:p>
            <a:r>
              <a:rPr lang="en-US" dirty="0" smtClean="0"/>
              <a:t>Return to the Standard editor by clicking on the button to the left of the “Show the Assistant editor” button.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on the </a:t>
            </a:r>
            <a:r>
              <a:rPr lang="en-US" dirty="0" err="1" smtClean="0"/>
              <a:t>ViewController.swift</a:t>
            </a:r>
            <a:r>
              <a:rPr lang="en-US" dirty="0" smtClean="0"/>
              <a:t> file in the Project navigator. This will show the file’s code.</a:t>
            </a:r>
          </a:p>
          <a:p>
            <a:endParaRPr lang="en-US" dirty="0" smtClean="0"/>
          </a:p>
          <a:p>
            <a:r>
              <a:rPr lang="en-US" dirty="0" smtClean="0"/>
              <a:t>Add the text field delegate to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by amending the </a:t>
            </a:r>
            <a:r>
              <a:rPr lang="en-US" dirty="0" smtClean="0">
                <a:solidFill>
                  <a:srgbClr val="0070C0"/>
                </a:solidFill>
              </a:rPr>
              <a:t>class</a:t>
            </a:r>
            <a:r>
              <a:rPr lang="en-US" dirty="0" smtClean="0"/>
              <a:t> line in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endParaRPr lang="en-US" sz="4000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has now adopted the text field delegate.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880" y="1453234"/>
            <a:ext cx="4885734" cy="5990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5143" y="1453235"/>
            <a:ext cx="740228" cy="5642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0794" y="4806990"/>
            <a:ext cx="9722494" cy="650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079530" y="4922298"/>
            <a:ext cx="3299382" cy="4147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0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022"/>
            <a:ext cx="10515600" cy="66379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needs to set itself as the delegate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property, so that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reacts when changes are made to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900" dirty="0"/>
          </a:p>
          <a:p>
            <a:r>
              <a:rPr lang="en-US" dirty="0" smtClean="0"/>
              <a:t>We do this by setting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dirty="0" smtClean="0"/>
              <a:t> property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class.</a:t>
            </a:r>
          </a:p>
          <a:p>
            <a:endParaRPr lang="en-US" sz="900" dirty="0"/>
          </a:p>
          <a:p>
            <a:r>
              <a:rPr lang="en-US" dirty="0" smtClean="0"/>
              <a:t>Make your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look like this: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900" dirty="0" smtClean="0"/>
          </a:p>
          <a:p>
            <a:r>
              <a:rPr lang="en-US" dirty="0" smtClean="0"/>
              <a:t>In object-oriented programming, we use the dot operator (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smtClean="0"/>
              <a:t>) to </a:t>
            </a:r>
            <a:r>
              <a:rPr lang="en-US" i="1" dirty="0" smtClean="0"/>
              <a:t>access</a:t>
            </a:r>
            <a:r>
              <a:rPr lang="en-US" dirty="0" smtClean="0"/>
              <a:t> a property.</a:t>
            </a:r>
          </a:p>
          <a:p>
            <a:endParaRPr lang="en-US" sz="900" dirty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is called automatically by iOS when your app first starts. So when your app starts,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sets itself to be the delegate of its </a:t>
            </a:r>
            <a:r>
              <a:rPr lang="en-US" dirty="0" err="1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nameTextField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61" y="2741179"/>
            <a:ext cx="4849218" cy="13186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02279" y="2967264"/>
            <a:ext cx="5292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elf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refers to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class, because this code is in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6346" y="4330666"/>
            <a:ext cx="855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is the value of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62124" y="3408891"/>
            <a:ext cx="3133725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43500" y="3408891"/>
            <a:ext cx="695326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77568" y="3737746"/>
            <a:ext cx="423672" cy="6677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3"/>
          </p:cNvCxnSpPr>
          <p:nvPr/>
        </p:nvCxnSpPr>
        <p:spPr>
          <a:xfrm flipH="1">
            <a:off x="5838826" y="3250206"/>
            <a:ext cx="772516" cy="3231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6348"/>
            <a:ext cx="10515600" cy="5580615"/>
          </a:xfrm>
        </p:spPr>
        <p:txBody>
          <a:bodyPr/>
          <a:lstStyle/>
          <a:p>
            <a:r>
              <a:rPr lang="en-US" dirty="0" smtClean="0"/>
              <a:t>The text field delegate has 8 methods. We’re going to use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methods.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when the Return button (or in our app’s case it’s the Done button) on the keyboard is tapped.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dismiss the keyboard.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after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has finished doing it’s “work”.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change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’s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text according to what was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77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539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method is called by iOS when the Return key on the keyboard is tapped.</a:t>
            </a:r>
          </a:p>
          <a:p>
            <a:endParaRPr lang="en-US" sz="1200" dirty="0"/>
          </a:p>
          <a:p>
            <a:r>
              <a:rPr lang="en-US" dirty="0" smtClean="0"/>
              <a:t>In our case, this method is called when the Done button is tapped.</a:t>
            </a:r>
          </a:p>
          <a:p>
            <a:endParaRPr lang="en-US" sz="1300" dirty="0"/>
          </a:p>
          <a:p>
            <a:r>
              <a:rPr lang="en-US" dirty="0" smtClean="0"/>
              <a:t>We’ll write code to dismiss the keyboard when the Return or Done key is tapped.</a:t>
            </a:r>
          </a:p>
          <a:p>
            <a:endParaRPr lang="en-US" sz="1300" dirty="0"/>
          </a:p>
          <a:p>
            <a:r>
              <a:rPr lang="en-US" dirty="0" smtClean="0"/>
              <a:t>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class, add the following MARK comment above the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Actions</a:t>
            </a:r>
            <a:r>
              <a:rPr lang="en-US" dirty="0" smtClean="0"/>
              <a:t> section: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49" t="58544" r="60824" b="38544"/>
          <a:stretch/>
        </p:blipFill>
        <p:spPr>
          <a:xfrm>
            <a:off x="1164224" y="5524743"/>
            <a:ext cx="5236578" cy="598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8021"/>
            <a:ext cx="10515600" cy="54559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Add the following code just below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MARK:UITextFieldDelegate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1300" dirty="0"/>
          </a:p>
          <a:p>
            <a:r>
              <a:rPr lang="en-US" dirty="0" smtClean="0"/>
              <a:t>We’ve just </a:t>
            </a:r>
            <a:r>
              <a:rPr lang="en-US" i="1" dirty="0" smtClean="0"/>
              <a:t>implemented</a:t>
            </a:r>
            <a:r>
              <a:rPr lang="en-US" dirty="0" smtClean="0"/>
              <a:t> the 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()</a:t>
            </a:r>
            <a:r>
              <a:rPr lang="en-US" dirty="0" smtClean="0">
                <a:ea typeface="Consolas" charset="0"/>
                <a:cs typeface="Consolas" charset="0"/>
              </a:rPr>
              <a:t> method.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The methods in the delegates are empty shells. It’s up to the programmer to add code to the methods.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Adding code to a method is called </a:t>
            </a:r>
            <a:r>
              <a:rPr lang="en-US" i="1" dirty="0" smtClean="0">
                <a:ea typeface="Consolas" charset="0"/>
                <a:cs typeface="Consolas" charset="0"/>
              </a:rPr>
              <a:t>implementing</a:t>
            </a:r>
            <a:r>
              <a:rPr lang="en-US" dirty="0" smtClean="0">
                <a:ea typeface="Consolas" charset="0"/>
                <a:cs typeface="Consolas" charset="0"/>
              </a:rPr>
              <a:t> a method.</a:t>
            </a:r>
          </a:p>
          <a:p>
            <a:pPr lvl="1"/>
            <a:endParaRPr lang="en-US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Notice that we’re given help when we type our code. </a:t>
            </a:r>
            <a:r>
              <a:rPr lang="en-US" dirty="0" err="1" smtClean="0">
                <a:ea typeface="Consolas" charset="0"/>
                <a:cs typeface="Consolas" charset="0"/>
              </a:rPr>
              <a:t>Xcode</a:t>
            </a:r>
            <a:r>
              <a:rPr lang="en-US" dirty="0" smtClean="0">
                <a:ea typeface="Consolas" charset="0"/>
                <a:cs typeface="Consolas" charset="0"/>
              </a:rPr>
              <a:t> will suggest to us what code to type. This is called </a:t>
            </a:r>
            <a:r>
              <a:rPr lang="en-US" i="1" dirty="0" smtClean="0">
                <a:ea typeface="Consolas" charset="0"/>
                <a:cs typeface="Consolas" charset="0"/>
              </a:rPr>
              <a:t>code completion</a:t>
            </a:r>
            <a:r>
              <a:rPr lang="en-US" dirty="0" smtClean="0">
                <a:ea typeface="Consolas" charset="0"/>
                <a:cs typeface="Consolas" charset="0"/>
              </a:rPr>
              <a:t>. Select the correct code by scrolling to the code and then press Return on your keyboard.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0" t="69617" r="40868" b="23540"/>
          <a:stretch/>
        </p:blipFill>
        <p:spPr>
          <a:xfrm>
            <a:off x="1170276" y="5676900"/>
            <a:ext cx="7015987" cy="863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20" t="58778" r="41042" b="31222"/>
          <a:stretch/>
        </p:blipFill>
        <p:spPr>
          <a:xfrm>
            <a:off x="1161981" y="792920"/>
            <a:ext cx="9576860" cy="1703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9245600" y="1185955"/>
            <a:ext cx="1107439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1981" y="5994400"/>
            <a:ext cx="7024282" cy="2193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57680" y="1852836"/>
            <a:ext cx="1744171" cy="30665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74534" y="1788995"/>
            <a:ext cx="7986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This method needs to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b="1" dirty="0" smtClean="0">
                <a:solidFill>
                  <a:srgbClr val="FF0000"/>
                </a:solidFill>
              </a:rPr>
              <a:t> a Boolean. If we write the code so that it returns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000" b="1" dirty="0" smtClean="0">
                <a:solidFill>
                  <a:srgbClr val="FF0000"/>
                </a:solidFill>
              </a:rPr>
              <a:t>, the app responds to the Return or Done key being pressed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789333" y="1514811"/>
            <a:ext cx="1456267" cy="3380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saasdfdsadf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3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Debugging and Setting Breakpoints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sadadfsadf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First Responder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adsfasdf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Extra Information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en-US" b="1" dirty="0" smtClean="0">
                <a:solidFill>
                  <a:srgbClr val="FF0000"/>
                </a:solidFill>
              </a:rPr>
              <a:t> The </a:t>
            </a:r>
            <a:r>
              <a:rPr lang="en-US" b="1" dirty="0" err="1" smtClean="0">
                <a:solidFill>
                  <a:srgbClr val="FF0000"/>
                </a:solidFill>
              </a:rPr>
              <a:t>V</a:t>
            </a:r>
            <a:r>
              <a:rPr lang="en-US" b="1" dirty="0" err="1" smtClean="0">
                <a:solidFill>
                  <a:srgbClr val="FF0000"/>
                </a:solidFill>
              </a:rPr>
              <a:t>iewController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Auto Layout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iOS App #1 </a:t>
            </a:r>
            <a:r>
              <a:rPr lang="mr-IN" b="1" dirty="0" smtClean="0"/>
              <a:t>–</a:t>
            </a:r>
            <a:r>
              <a:rPr lang="en-US" b="1" dirty="0" smtClean="0"/>
              <a:t> Extension Ideas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Create a calculator app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#3: 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Deploy on Device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The App Lifecycle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18802</TotalTime>
  <Words>4219</Words>
  <Application>Microsoft Macintosh PowerPoint</Application>
  <PresentationFormat>Widescreen</PresentationFormat>
  <Paragraphs>516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Calibri</vt:lpstr>
      <vt:lpstr>Calibri Light</vt:lpstr>
      <vt:lpstr>Consolas</vt:lpstr>
      <vt:lpstr>Mangal</vt:lpstr>
      <vt:lpstr>Arial</vt:lpstr>
      <vt:lpstr>Office Theme</vt:lpstr>
      <vt:lpstr>App Development With Swift</vt:lpstr>
      <vt:lpstr>Requirements</vt:lpstr>
      <vt:lpstr>Workshop 1 – An Introduction to Swift and creating the Hello World App</vt:lpstr>
      <vt:lpstr>Workshop 1 – Lesson Objectives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Creating the User Interface (UI)</vt:lpstr>
      <vt:lpstr>Creating the 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the UI to Code</vt:lpstr>
      <vt:lpstr>Connecting the UI to Code</vt:lpstr>
      <vt:lpstr>PowerPoint Presentation</vt:lpstr>
      <vt:lpstr>Connecting the Text Field Property</vt:lpstr>
      <vt:lpstr>PowerPoint Presentation</vt:lpstr>
      <vt:lpstr>Extra Information - Memory Leaks</vt:lpstr>
      <vt:lpstr>Extra Information – What’s a Class?</vt:lpstr>
      <vt:lpstr>Connecting the Bottom Label Property</vt:lpstr>
      <vt:lpstr>Actions and Event-Driven Programming</vt:lpstr>
      <vt:lpstr>PowerPoint Presentation</vt:lpstr>
      <vt:lpstr>PowerPoint Presentation</vt:lpstr>
      <vt:lpstr>PowerPoint Presentation</vt:lpstr>
      <vt:lpstr>PowerPoint Presentation</vt:lpstr>
      <vt:lpstr>The Text Field Delegate</vt:lpstr>
      <vt:lpstr>PowerPoint Presentation</vt:lpstr>
      <vt:lpstr>PowerPoint Presentation</vt:lpstr>
      <vt:lpstr>PowerPoint Presentation</vt:lpstr>
      <vt:lpstr>The textFieldShouldReturn() Method</vt:lpstr>
      <vt:lpstr>PowerPoint Presentation</vt:lpstr>
      <vt:lpstr>The textFieldDidEndEditing() Method </vt:lpstr>
      <vt:lpstr>Debugging and Setting Breakpoints</vt:lpstr>
      <vt:lpstr>Extra Information – First Responder </vt:lpstr>
      <vt:lpstr>Extra Information – The ViewController</vt:lpstr>
      <vt:lpstr>Auto Layout</vt:lpstr>
      <vt:lpstr>iOS App #1 – Extension Ideas</vt:lpstr>
      <vt:lpstr>iOS App #3: Question &amp; Answer</vt:lpstr>
      <vt:lpstr>GitHub</vt:lpstr>
      <vt:lpstr>Deploy on Device</vt:lpstr>
      <vt:lpstr>Extra Information – The App Lifecycle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404</cp:revision>
  <dcterms:created xsi:type="dcterms:W3CDTF">2017-12-04T05:26:11Z</dcterms:created>
  <dcterms:modified xsi:type="dcterms:W3CDTF">2017-12-26T14:11:57Z</dcterms:modified>
</cp:coreProperties>
</file>